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22"/>
  </p:notesMasterIdLst>
  <p:handoutMasterIdLst>
    <p:handoutMasterId r:id="rId23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CBCFD1"/>
    <a:srgbClr val="7D868C"/>
    <a:srgbClr val="808000"/>
    <a:srgbClr val="408000"/>
    <a:srgbClr val="10800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16" autoAdjust="0"/>
    <p:restoredTop sz="70048" autoAdjust="0"/>
  </p:normalViewPr>
  <p:slideViewPr>
    <p:cSldViewPr snapToGrid="0">
      <p:cViewPr varScale="1">
        <p:scale>
          <a:sx n="30" d="100"/>
          <a:sy n="30" d="100"/>
        </p:scale>
        <p:origin x="1056" y="20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47" d="100"/>
          <a:sy n="47" d="100"/>
        </p:scale>
        <p:origin x="2172" y="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2015-10-29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2" name="Notes Placeholder 1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Header Placeholder 9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This Chef Essentials course provides a basic understanding of Chef's core components, basic architecture, commonly used tools, and basic troubleshooting methods.</a:t>
            </a:r>
          </a:p>
          <a:p>
            <a:endParaRPr lang="en-US" dirty="0" smtClean="0"/>
          </a:p>
          <a:p>
            <a:r>
              <a:rPr lang="en-US" dirty="0" smtClean="0"/>
              <a:t> This should provide you with enough knowledge to start using Chef to automate common infrastructure tasks and express solutions to common infrastructure problems.</a:t>
            </a:r>
          </a:p>
          <a:p>
            <a:endParaRPr lang="en-US" dirty="0" smtClean="0"/>
          </a:p>
          <a:p>
            <a:pPr>
              <a:defRPr/>
            </a:pPr>
            <a:r>
              <a:rPr lang="en-US" dirty="0" smtClean="0"/>
              <a:t>Instructor </a:t>
            </a:r>
            <a:r>
              <a:rPr lang="en-US" dirty="0"/>
              <a:t>Note: Be sure to read Appendix Z for training lab set up notes and additional instructor notes. Important: This course requires ChefDK version 0.8.1. If you use a later version such as 0.9.0, the exercises and labs won’t work properly.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lvl="2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the architecture</a:t>
            </a:r>
            <a:r>
              <a:rPr lang="en-US" baseline="0" dirty="0" smtClean="0"/>
              <a:t> </a:t>
            </a:r>
            <a:r>
              <a:rPr lang="en-US" dirty="0" smtClean="0"/>
              <a:t>you'll start</a:t>
            </a:r>
            <a:r>
              <a:rPr lang="en-US" baseline="0" dirty="0" smtClean="0"/>
              <a:t> using in a few minutes. </a:t>
            </a:r>
            <a:r>
              <a:rPr lang="en-US" sz="900" dirty="0" smtClean="0"/>
              <a:t>To ensure the smoothest setup experience, you'll be using a virtual workstation with all the necessary tools installed</a:t>
            </a:r>
            <a:r>
              <a:rPr lang="en-US" sz="900" baseline="0" dirty="0" smtClean="0"/>
              <a:t> </a:t>
            </a:r>
            <a:r>
              <a:rPr lang="en-US" dirty="0" smtClean="0"/>
              <a:t>so you can start using Chef right away.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24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the architecture you'll be using later in this course</a:t>
            </a:r>
            <a:r>
              <a:rPr lang="en-US" baseline="0" dirty="0" smtClean="0"/>
              <a:t>. </a:t>
            </a:r>
            <a:r>
              <a:rPr lang="en-US" dirty="0" smtClean="0"/>
              <a:t>When using this architecture, the Chef tools</a:t>
            </a:r>
            <a:r>
              <a:rPr lang="en-US" baseline="0" dirty="0" smtClean="0"/>
              <a:t> will be installed on your laptop and you'll perform your configurations locally before pushing them to the Chef server and ultimately to the nodes you will be managing. </a:t>
            </a:r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this way, when you complete this course </a:t>
            </a:r>
            <a:r>
              <a:rPr lang="en-US" dirty="0" smtClean="0"/>
              <a:t>you will have a code repository </a:t>
            </a:r>
            <a:r>
              <a:rPr lang="en-US" baseline="0" dirty="0" smtClean="0"/>
              <a:t>on your laptop </a:t>
            </a:r>
            <a:r>
              <a:rPr lang="en-US" dirty="0" smtClean="0"/>
              <a:t>that can be used and modified to solve real business problems.</a:t>
            </a:r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baseline="0" dirty="0" smtClean="0"/>
              <a:t>We'll discuss the items in this architecture in more detail later in this class.</a:t>
            </a:r>
          </a:p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22696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300" dirty="0" smtClean="0"/>
              <a:t>Around the end of Day 1, we will have an Install Fest.</a:t>
            </a:r>
          </a:p>
          <a:p>
            <a:endParaRPr lang="en-US" sz="1300" dirty="0" smtClean="0"/>
          </a:p>
          <a:p>
            <a:r>
              <a:rPr lang="en-US" sz="1300" dirty="0" smtClean="0"/>
              <a:t>During that time we will install all the necessary tools on your workstation (your laptop)  and troubleshoot any installation issues you may experience.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303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You should use an </a:t>
            </a:r>
            <a:r>
              <a:rPr lang="en-US" dirty="0" err="1" smtClean="0"/>
              <a:t>ssh</a:t>
            </a:r>
            <a:r>
              <a:rPr lang="en-US" dirty="0" smtClean="0"/>
              <a:t> client like </a:t>
            </a:r>
            <a:r>
              <a:rPr lang="en-US" dirty="0" err="1" smtClean="0"/>
              <a:t>PuTTY</a:t>
            </a:r>
            <a:r>
              <a:rPr lang="en-US" dirty="0" smtClean="0"/>
              <a:t> to connect to the remote workstation that we</a:t>
            </a:r>
            <a:r>
              <a:rPr lang="en-US" baseline="0" dirty="0" smtClean="0"/>
              <a:t> assign to you. You'll need to </a:t>
            </a:r>
            <a:r>
              <a:rPr lang="en-US" baseline="0" dirty="0" err="1" smtClean="0"/>
              <a:t>ssh</a:t>
            </a:r>
            <a:r>
              <a:rPr lang="en-US" baseline="0" dirty="0" smtClean="0"/>
              <a:t> into your assigned workstation in order to issue Chef commands.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Instructor Note: You should assign the participants their Day 1 virtual workstations (AMIs) at this time. The login credentials and password for the virtual workstations is chef/chef.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787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168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 this course, various slides and pages will be tagged with either Group Exercise (or GE), or Lab. This</a:t>
            </a:r>
            <a:r>
              <a:rPr lang="en-US" baseline="0" dirty="0" smtClean="0"/>
              <a:t> slide defines those tags.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272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42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Instructor Note: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 sure to read Appendix Z at the end of this instructor guide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for training lab set up notes and additional instructor notes. Important: This course requires ChefDK version 0.8.1. If you use a later version such as 0.9.0, the exercises and labs won’t work properly.</a:t>
            </a:r>
            <a:endParaRPr lang="en-US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134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Chef is not, in itself, a solution to your infrastructure problems.  Chef is an automation framework.  You bring the domain expertise about your</a:t>
            </a:r>
            <a:r>
              <a:rPr lang="en-US" baseline="0" dirty="0" smtClean="0"/>
              <a:t> </a:t>
            </a:r>
            <a:r>
              <a:rPr lang="en-US" dirty="0" smtClean="0"/>
              <a:t>own business and its problems.  Chef provides a platform for modeling solutions to those problems.  Our job in this class is to work together to teach you how to express solutions to your unique problems with Chef.  </a:t>
            </a:r>
          </a:p>
          <a:p>
            <a:endParaRPr lang="en-US" dirty="0"/>
          </a:p>
          <a:p>
            <a:r>
              <a:rPr lang="en-US" dirty="0" smtClean="0"/>
              <a:t>Together we get unicorns and rainbows, but we can't have one without the other.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15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122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047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/>
              <a:t>Chef can automate how you build, deploy, and manage your infrastructure. Your infrastructure becomes as </a:t>
            </a:r>
            <a:r>
              <a:rPr lang="en-US" sz="900" dirty="0" err="1" smtClean="0"/>
              <a:t>versionable</a:t>
            </a:r>
            <a:r>
              <a:rPr lang="en-US" sz="900" dirty="0" smtClean="0"/>
              <a:t>, testable, and repeatable as application code enabling you to automate the process of configuring, deploying and scaling servers and applications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2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Chef is a large set of tools that are able to be used on multiple platforms and in numerous configurations. We will have time to only explore some of its most fundamental pieces.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Learning Chef is like learning a language. You will reach fluency very fast but it will take practice until you become comfortable.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091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sz="1200" b="1" dirty="0" smtClean="0"/>
              <a:t>Ask Me Anything</a:t>
            </a:r>
            <a:r>
              <a:rPr lang="en-US" sz="1200" dirty="0" smtClean="0"/>
              <a:t>: All of us are coming here with </a:t>
            </a:r>
            <a:r>
              <a:rPr lang="en-US" sz="1200" i="1" dirty="0" smtClean="0"/>
              <a:t>unique </a:t>
            </a:r>
            <a:r>
              <a:rPr lang="en-US" sz="1200" dirty="0" smtClean="0"/>
              <a:t>experiences and from </a:t>
            </a:r>
            <a:r>
              <a:rPr lang="en-US" sz="1200" i="1" dirty="0" smtClean="0"/>
              <a:t>unique </a:t>
            </a:r>
            <a:r>
              <a:rPr lang="en-US" sz="1200" dirty="0" smtClean="0"/>
              <a:t>teams that are using Chef in </a:t>
            </a:r>
            <a:r>
              <a:rPr lang="en-US" sz="1200" i="1" dirty="0" smtClean="0"/>
              <a:t>unique </a:t>
            </a:r>
            <a:r>
              <a:rPr lang="en-US" sz="1200" dirty="0" smtClean="0"/>
              <a:t>ways. It is important that we answer your questions and set you on the path to find more.</a:t>
            </a:r>
          </a:p>
          <a:p>
            <a:endParaRPr lang="en-US" sz="1200" dirty="0" smtClean="0"/>
          </a:p>
          <a:p>
            <a:r>
              <a:rPr lang="en-US" sz="1200" b="1" dirty="0" smtClean="0"/>
              <a:t>Break It</a:t>
            </a:r>
            <a:r>
              <a:rPr lang="en-US" sz="1200" dirty="0" smtClean="0"/>
              <a:t>: If everything works the first time go back and make some changes. Break it! It's rare that you have a safe space like this to explore. Sometimes its more important to know what something looks like when it does not work than when it does 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961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989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1999" y="11582401"/>
            <a:ext cx="321733" cy="6565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fld id="{81D60167-4931-47E6-BA6A-407CBD079E47}" type="slidenum">
              <a:rPr lang="en-US" sz="2133" smtClean="0"/>
              <a:pPr marL="33866"/>
              <a:t>‹#›</a:t>
            </a:fld>
            <a:endParaRPr lang="en-US" sz="2133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1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2133" dirty="0" smtClean="0"/>
              <a:t>1-</a:t>
            </a:r>
            <a:endParaRPr lang="en-US" sz="2133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211227" y="1337150"/>
            <a:ext cx="14332405" cy="566391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4267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1211096" y="2099733"/>
            <a:ext cx="14350936" cy="6334287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7721" y="304800"/>
            <a:ext cx="14337079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1234895" y="-1165188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61092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0366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Command Run - Workstation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2"/>
            <a:ext cx="14423693" cy="5849089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b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accent4">
              <a:lumMod val="50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120567" y="3237375"/>
            <a:ext cx="14417959" cy="5727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white">
          <a:xfrm>
            <a:off x="258033" y="2159725"/>
            <a:ext cx="677332" cy="6096000"/>
          </a:xfrm>
          <a:prstGeom prst="rect">
            <a:avLst/>
          </a:prstGeom>
        </p:spPr>
        <p:txBody>
          <a:bodyPr vert="horz" wrap="square" lIns="121920" tIns="121920" rIns="121920" bIns="121920" rtlCol="0" anchor="ctr">
            <a:normAutofit lnSpcReduction="10000"/>
          </a:bodyPr>
          <a:lstStyle/>
          <a:p>
            <a:pPr algn="ctr"/>
            <a:r>
              <a:rPr lang="en-US" sz="3733" b="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Inconsolata"/>
                <a:cs typeface="Inconsolata"/>
              </a:rPr>
              <a:t>workstation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748693" y="868341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878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398685" y="493869"/>
            <a:ext cx="316229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3311897" y="7582905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29067" y="839919"/>
            <a:ext cx="2613464" cy="2613464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6"/>
            <a:ext cx="12824551" cy="15405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0666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29190" y="482873"/>
            <a:ext cx="316229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3175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3" r:id="rId3"/>
    <p:sldLayoutId id="2147483777" r:id="rId4"/>
    <p:sldLayoutId id="2147483772" r:id="rId5"/>
    <p:sldLayoutId id="2147483781" r:id="rId6"/>
    <p:sldLayoutId id="2147483768" r:id="rId7"/>
    <p:sldLayoutId id="2147483782" r:id="rId8"/>
    <p:sldLayoutId id="2147483785" r:id="rId9"/>
    <p:sldLayoutId id="2147483770" r:id="rId10"/>
    <p:sldLayoutId id="2147483774" r:id="rId11"/>
    <p:sldLayoutId id="2147483771" r:id="rId12"/>
    <p:sldLayoutId id="2147483776" r:id="rId13"/>
    <p:sldLayoutId id="2147483764" r:id="rId14"/>
    <p:sldLayoutId id="2147483780" r:id="rId15"/>
    <p:sldLayoutId id="2147483766" r:id="rId16"/>
    <p:sldLayoutId id="2147483779" r:id="rId17"/>
    <p:sldLayoutId id="2147483767" r:id="rId18"/>
    <p:sldLayoutId id="2147483723" r:id="rId19"/>
    <p:sldLayoutId id="2147483790" r:id="rId20"/>
    <p:sldLayoutId id="2147483791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 smtClean="0"/>
              <a:t>Chef Essentials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7D868C"/>
                </a:solidFill>
              </a:rPr>
              <a:t>©2015 Chef Software Inc.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81086" y="8573333"/>
            <a:ext cx="3693831" cy="430887"/>
          </a:xfrm>
        </p:spPr>
        <p:txBody>
          <a:bodyPr/>
          <a:lstStyle/>
          <a:p>
            <a:pPr algn="ctr"/>
            <a:r>
              <a:rPr lang="en-US" sz="1600" dirty="0">
                <a:solidFill>
                  <a:srgbClr val="7D868C"/>
                </a:solidFill>
              </a:rPr>
              <a:t>Course </a:t>
            </a:r>
            <a:r>
              <a:rPr lang="en-US" sz="1600" dirty="0" smtClean="0">
                <a:solidFill>
                  <a:srgbClr val="7D868C"/>
                </a:solidFill>
              </a:rPr>
              <a:t>v1.0.2</a:t>
            </a:r>
            <a:endParaRPr lang="en-US" sz="1600" dirty="0">
              <a:solidFill>
                <a:srgbClr val="7D86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Architecture 1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7559041" y="3979727"/>
            <a:ext cx="1486329" cy="1688484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 txBox="1">
            <a:spLocks/>
          </p:cNvSpPr>
          <p:nvPr/>
        </p:nvSpPr>
        <p:spPr bwMode="white">
          <a:xfrm>
            <a:off x="4962358" y="7410036"/>
            <a:ext cx="3678991" cy="685571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Your Laptop</a:t>
            </a:r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2" name="Text Placeholder 2"/>
          <p:cNvSpPr txBox="1">
            <a:spLocks/>
          </p:cNvSpPr>
          <p:nvPr/>
        </p:nvSpPr>
        <p:spPr bwMode="white">
          <a:xfrm>
            <a:off x="9137832" y="4144980"/>
            <a:ext cx="3593473" cy="184262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Virtual Workstation</a:t>
            </a:r>
          </a:p>
          <a:p>
            <a:pPr algn="ctr"/>
            <a:r>
              <a:rPr lang="en-US" sz="2667" dirty="0"/>
              <a:t>Preconfigured with Chef tools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831" y="2073655"/>
            <a:ext cx="2151627" cy="22940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990" y="5916279"/>
            <a:ext cx="1701573" cy="128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6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Architecture 2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/>
        </p:nvSpPr>
        <p:spPr bwMode="white">
          <a:xfrm>
            <a:off x="9137831" y="4144981"/>
            <a:ext cx="2198204" cy="52077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Chef Server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5" name="Text Placeholder 2"/>
          <p:cNvSpPr txBox="1">
            <a:spLocks/>
          </p:cNvSpPr>
          <p:nvPr/>
        </p:nvSpPr>
        <p:spPr bwMode="white">
          <a:xfrm>
            <a:off x="5605217" y="7398210"/>
            <a:ext cx="2198204" cy="654303"/>
          </a:xfrm>
          <a:prstGeom prst="rect">
            <a:avLst/>
          </a:prstGeom>
        </p:spPr>
        <p:txBody>
          <a:bodyPr vert="horz" wrap="square" lIns="0" tIns="0" rIns="0" bIns="0" rtlCol="0">
            <a:normAutofit fontScale="92500" lnSpcReduction="20000"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Your Local Workstation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8" name="Text Placeholder 2"/>
          <p:cNvSpPr txBox="1">
            <a:spLocks/>
          </p:cNvSpPr>
          <p:nvPr/>
        </p:nvSpPr>
        <p:spPr bwMode="white">
          <a:xfrm>
            <a:off x="13045961" y="7531741"/>
            <a:ext cx="2198204" cy="52077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Nodes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grpSp>
        <p:nvGrpSpPr>
          <p:cNvPr id="19" name="Group 18"/>
          <p:cNvGrpSpPr/>
          <p:nvPr/>
        </p:nvGrpSpPr>
        <p:grpSpPr>
          <a:xfrm>
            <a:off x="13258380" y="5429028"/>
            <a:ext cx="1366969" cy="1899513"/>
            <a:chOff x="9289520" y="4376570"/>
            <a:chExt cx="1025227" cy="1424635"/>
          </a:xfrm>
        </p:grpSpPr>
        <p:pic>
          <p:nvPicPr>
            <p:cNvPr id="20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9520" y="43765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1920" y="45289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4320" y="46813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4" name="Straight Arrow Connector 23"/>
          <p:cNvCxnSpPr/>
          <p:nvPr/>
        </p:nvCxnSpPr>
        <p:spPr>
          <a:xfrm flipV="1">
            <a:off x="7462157" y="3789591"/>
            <a:ext cx="1650730" cy="204583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1125749" y="3675018"/>
            <a:ext cx="2132631" cy="1754009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http://www.clipartpal.com/_thumbs/pd/computer/hardware/server_1234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5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825" y="2330445"/>
            <a:ext cx="1691126" cy="170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990" y="5916279"/>
            <a:ext cx="1701573" cy="128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2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 Workstation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24400" y="1917158"/>
            <a:ext cx="7402280" cy="2304985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Around the end of Day 1, we will have an Install </a:t>
            </a:r>
            <a:r>
              <a:rPr lang="en-US" sz="3733" dirty="0" smtClean="0"/>
              <a:t>Fest.</a:t>
            </a:r>
            <a:endParaRPr lang="en-US" sz="3733" dirty="0"/>
          </a:p>
        </p:txBody>
      </p:sp>
      <p:grpSp>
        <p:nvGrpSpPr>
          <p:cNvPr id="7" name="Group 6"/>
          <p:cNvGrpSpPr/>
          <p:nvPr/>
        </p:nvGrpSpPr>
        <p:grpSpPr>
          <a:xfrm>
            <a:off x="6006353" y="1556426"/>
            <a:ext cx="10399714" cy="6304572"/>
            <a:chOff x="1650309" y="1451349"/>
            <a:chExt cx="11224227" cy="6804413"/>
          </a:xfrm>
        </p:grpSpPr>
        <p:pic>
          <p:nvPicPr>
            <p:cNvPr id="8" name="Picture 7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418294" y="6054071"/>
              <a:ext cx="3310476" cy="2192831"/>
            </a:xfrm>
            <a:prstGeom prst="rect">
              <a:avLst/>
            </a:prstGeom>
          </p:spPr>
        </p:pic>
        <p:pic>
          <p:nvPicPr>
            <p:cNvPr id="9" name="Picture 8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2309" y="6062931"/>
              <a:ext cx="3310476" cy="2192831"/>
            </a:xfrm>
            <a:prstGeom prst="rect">
              <a:avLst/>
            </a:prstGeom>
          </p:spPr>
        </p:pic>
        <p:pic>
          <p:nvPicPr>
            <p:cNvPr id="10" name="Picture 9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564060" y="5518676"/>
              <a:ext cx="3310476" cy="2192831"/>
            </a:xfrm>
            <a:prstGeom prst="rect">
              <a:avLst/>
            </a:prstGeom>
          </p:spPr>
        </p:pic>
        <p:pic>
          <p:nvPicPr>
            <p:cNvPr id="11" name="Picture 10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309" y="5991162"/>
              <a:ext cx="3310476" cy="2192831"/>
            </a:xfrm>
            <a:prstGeom prst="rect">
              <a:avLst/>
            </a:prstGeom>
          </p:spPr>
        </p:pic>
        <p:sp>
          <p:nvSpPr>
            <p:cNvPr id="12" name="Cloud 11"/>
            <p:cNvSpPr/>
            <p:nvPr/>
          </p:nvSpPr>
          <p:spPr bwMode="auto">
            <a:xfrm>
              <a:off x="3931073" y="1451349"/>
              <a:ext cx="6289719" cy="3144589"/>
            </a:xfrm>
            <a:prstGeom prst="cloud">
              <a:avLst/>
            </a:prstGeom>
            <a:ln>
              <a:headEnd type="none" w="med" len="med"/>
              <a:tailEnd type="none" w="med" len="med"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13" name="Curved Connector 12"/>
            <p:cNvCxnSpPr/>
            <p:nvPr/>
          </p:nvCxnSpPr>
          <p:spPr>
            <a:xfrm rot="5400000">
              <a:off x="3235703" y="4021559"/>
              <a:ext cx="3245597" cy="2136699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headEnd type="none"/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/>
            <p:cNvCxnSpPr/>
            <p:nvPr/>
          </p:nvCxnSpPr>
          <p:spPr>
            <a:xfrm rot="5400000">
              <a:off x="5060137" y="4797484"/>
              <a:ext cx="3144585" cy="685420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/>
            <p:nvPr/>
          </p:nvCxnSpPr>
          <p:spPr>
            <a:xfrm rot="16200000" flipH="1">
              <a:off x="6299912" y="4686625"/>
              <a:ext cx="3014998" cy="1019442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/>
            <p:cNvCxnSpPr/>
            <p:nvPr/>
          </p:nvCxnSpPr>
          <p:spPr>
            <a:xfrm rot="16200000" flipH="1">
              <a:off x="7872334" y="3658526"/>
              <a:ext cx="2914213" cy="2329803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1564" y="2341672"/>
              <a:ext cx="1669695" cy="1669695"/>
            </a:xfrm>
            <a:prstGeom prst="rect">
              <a:avLst/>
            </a:prstGeom>
          </p:spPr>
        </p:pic>
        <p:pic>
          <p:nvPicPr>
            <p:cNvPr id="19" name="Picture 18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2091" y="2211865"/>
              <a:ext cx="1669695" cy="1669695"/>
            </a:xfrm>
            <a:prstGeom prst="rect">
              <a:avLst/>
            </a:prstGeom>
          </p:spPr>
        </p:pic>
        <p:pic>
          <p:nvPicPr>
            <p:cNvPr id="20" name="Picture 19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8136" y="2079623"/>
              <a:ext cx="1669695" cy="1669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105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SSH Into the Remote Workstation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121104" y="2315962"/>
            <a:ext cx="14423693" cy="55758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ADDRESS -l chef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86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 Workstation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The chef user has been granted password-less </a:t>
            </a:r>
            <a:r>
              <a:rPr lang="en-US" sz="3733" dirty="0" err="1"/>
              <a:t>sudoers</a:t>
            </a:r>
            <a:r>
              <a:rPr lang="en-US" sz="3733" dirty="0"/>
              <a:t> </a:t>
            </a:r>
            <a:r>
              <a:rPr lang="en-US" sz="3733" dirty="0" smtClean="0"/>
              <a:t>access</a:t>
            </a:r>
            <a:endParaRPr lang="en-US" sz="3733" dirty="0"/>
          </a:p>
          <a:p>
            <a:endParaRPr lang="en-US" sz="3733" dirty="0"/>
          </a:p>
          <a:p>
            <a:r>
              <a:rPr lang="en-US" sz="3733" dirty="0"/>
              <a:t>The following software is installed on the remote workstation: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Chef DK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Docker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kitchen-docker gem</a:t>
            </a:r>
          </a:p>
          <a:p>
            <a:pPr lvl="1"/>
            <a:endParaRPr lang="de-DE" sz="3200" dirty="0"/>
          </a:p>
          <a:p>
            <a:pPr lvl="1"/>
            <a:endParaRPr lang="en-US" sz="3200" dirty="0"/>
          </a:p>
          <a:p>
            <a:endParaRPr lang="en-US" sz="3733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33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 Legend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81809"/>
            <a:ext cx="14898624" cy="5320342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733" dirty="0" smtClean="0"/>
              <a:t>GE or Group Exercise: All participants and the instructor do this task together with the instructor often leading the way</a:t>
            </a:r>
            <a:r>
              <a:rPr lang="en-US" sz="3733" dirty="0"/>
              <a:t> </a:t>
            </a:r>
            <a:r>
              <a:rPr lang="en-US" sz="3733" dirty="0" smtClean="0"/>
              <a:t>and explaining things as we proceed.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733" dirty="0" smtClean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733" dirty="0" smtClean="0"/>
              <a:t>Lab: You perform this task on your own.</a:t>
            </a:r>
            <a:endParaRPr lang="en-US" sz="3733" dirty="0"/>
          </a:p>
          <a:p>
            <a:endParaRPr lang="en-US" sz="3733" dirty="0"/>
          </a:p>
          <a:p>
            <a:endParaRPr lang="en-US" sz="3733" dirty="0" smtClean="0"/>
          </a:p>
          <a:p>
            <a:endParaRPr lang="en-US" sz="3733" dirty="0"/>
          </a:p>
          <a:p>
            <a:endParaRPr lang="en-US" sz="3733" dirty="0" smtClean="0"/>
          </a:p>
          <a:p>
            <a:endParaRPr lang="de-DE" sz="3200" dirty="0"/>
          </a:p>
          <a:p>
            <a:pPr lvl="1"/>
            <a:endParaRPr lang="de-DE" sz="3200" dirty="0"/>
          </a:p>
          <a:p>
            <a:pPr lvl="1"/>
            <a:endParaRPr lang="en-US" sz="3200" dirty="0"/>
          </a:p>
          <a:p>
            <a:endParaRPr lang="en-US" sz="3733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4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©2015 Chef Software Inc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181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Introduce Yourselves</a:t>
            </a: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Current job role</a:t>
            </a:r>
          </a:p>
          <a:p>
            <a:pPr lvl="1"/>
            <a:r>
              <a:rPr lang="en-US" dirty="0" smtClean="0"/>
              <a:t>Previous job roles/background</a:t>
            </a:r>
          </a:p>
          <a:p>
            <a:pPr lvl="1"/>
            <a:r>
              <a:rPr lang="en-US" dirty="0" smtClean="0"/>
              <a:t>Experience with Chef and/or config management</a:t>
            </a:r>
          </a:p>
          <a:p>
            <a:pPr lvl="1"/>
            <a:r>
              <a:rPr lang="en-US" dirty="0" smtClean="0"/>
              <a:t>Favorite Text Editor</a:t>
            </a:r>
          </a:p>
        </p:txBody>
      </p:sp>
    </p:spTree>
    <p:extLst>
      <p:ext uri="{BB962C8B-B14F-4D97-AF65-F5344CB8AC3E}">
        <p14:creationId xmlns:p14="http://schemas.microsoft.com/office/powerpoint/2010/main" val="156155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/>
              <a:t>You will leave this </a:t>
            </a:r>
            <a:r>
              <a:rPr lang="en-US" dirty="0" smtClean="0"/>
              <a:t>class with </a:t>
            </a:r>
            <a:r>
              <a:rPr lang="en-US" dirty="0"/>
              <a:t>a basic </a:t>
            </a:r>
            <a:r>
              <a:rPr lang="en-US" dirty="0" smtClean="0"/>
              <a:t>understanding </a:t>
            </a:r>
            <a:r>
              <a:rPr lang="en-US" dirty="0"/>
              <a:t>of Chef's core components, </a:t>
            </a:r>
            <a:r>
              <a:rPr lang="en-US" dirty="0" smtClean="0"/>
              <a:t>architecture</a:t>
            </a:r>
            <a:r>
              <a:rPr lang="en-US" dirty="0"/>
              <a:t>, commonly used tools, and basic troubleshooting </a:t>
            </a:r>
            <a:r>
              <a:rPr lang="en-US" dirty="0" smtClean="0"/>
              <a:t>methods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You bring with you your own domain expertise and problems. Chef is a framework for solving those problems. Our job is to teach you how to express solutions to your problems with Chef</a:t>
            </a:r>
            <a:r>
              <a:rPr lang="en-US" dirty="0" smtClean="0"/>
              <a:t>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28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Course 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203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course, you should be able to: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Use Chef Resources to define the state of your system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Write and use Chef recipes and cookbooks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Automate testing of cookbooks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Manage multiple nodes with Chef Server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Create Organizations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Bootstrap nodes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Assign Roles to nodes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Deploy nodes to environments</a:t>
            </a:r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75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612484" y="2429796"/>
            <a:ext cx="8150515" cy="706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33" dirty="0"/>
              <a:t>Getting a Workstation</a:t>
            </a:r>
          </a:p>
          <a:p>
            <a:r>
              <a:rPr lang="en-US" sz="3733" dirty="0"/>
              <a:t>Using Resources</a:t>
            </a:r>
          </a:p>
          <a:p>
            <a:r>
              <a:rPr lang="en-US" sz="3733" dirty="0"/>
              <a:t>Building Cookbooks</a:t>
            </a:r>
          </a:p>
          <a:p>
            <a:r>
              <a:rPr lang="en-US" sz="3733" dirty="0" smtClean="0"/>
              <a:t>Testing </a:t>
            </a:r>
            <a:r>
              <a:rPr lang="en-US" sz="3733" dirty="0"/>
              <a:t>with Test </a:t>
            </a:r>
            <a:r>
              <a:rPr lang="en-US" sz="3733" dirty="0" smtClean="0"/>
              <a:t>Kitchen</a:t>
            </a:r>
          </a:p>
          <a:p>
            <a:r>
              <a:rPr lang="en-US" sz="3733" dirty="0"/>
              <a:t>Details About </a:t>
            </a:r>
            <a:r>
              <a:rPr lang="en-US" sz="3733" dirty="0" smtClean="0"/>
              <a:t>a System</a:t>
            </a:r>
          </a:p>
          <a:p>
            <a:r>
              <a:rPr lang="en-US" sz="4000" dirty="0"/>
              <a:t>Desired State and </a:t>
            </a:r>
            <a:r>
              <a:rPr lang="en-US" sz="4000" dirty="0" smtClean="0"/>
              <a:t>Data</a:t>
            </a:r>
          </a:p>
          <a:p>
            <a:r>
              <a:rPr lang="en-US" sz="4000" dirty="0" smtClean="0"/>
              <a:t>Local Workstation </a:t>
            </a:r>
            <a:r>
              <a:rPr lang="en-US" sz="4000" dirty="0"/>
              <a:t>Installation</a:t>
            </a:r>
            <a:endParaRPr lang="en-US" sz="3733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white">
          <a:xfrm>
            <a:off x="8233833" y="2419206"/>
            <a:ext cx="7310968" cy="706938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33" dirty="0"/>
              <a:t>Connecting </a:t>
            </a:r>
            <a:r>
              <a:rPr lang="en-US" sz="3733" dirty="0" smtClean="0"/>
              <a:t>to </a:t>
            </a:r>
            <a:r>
              <a:rPr lang="en-US" sz="3733" dirty="0"/>
              <a:t>Chef </a:t>
            </a:r>
            <a:r>
              <a:rPr lang="en-US" sz="3733" dirty="0" smtClean="0"/>
              <a:t>Server</a:t>
            </a:r>
          </a:p>
          <a:p>
            <a:r>
              <a:rPr lang="en-US" sz="3733" dirty="0"/>
              <a:t>Community </a:t>
            </a:r>
            <a:r>
              <a:rPr lang="en-US" sz="3733" dirty="0" smtClean="0"/>
              <a:t>Cookbooks</a:t>
            </a:r>
            <a:endParaRPr lang="en-US" sz="3733" dirty="0"/>
          </a:p>
          <a:p>
            <a:r>
              <a:rPr lang="en-US" sz="3733" dirty="0"/>
              <a:t>Managing Multiple Nodes</a:t>
            </a:r>
          </a:p>
          <a:p>
            <a:r>
              <a:rPr lang="en-US" sz="3733" dirty="0" smtClean="0"/>
              <a:t>Roles</a:t>
            </a:r>
            <a:endParaRPr lang="en-US" sz="3733" dirty="0"/>
          </a:p>
          <a:p>
            <a:r>
              <a:rPr lang="en-US" sz="3733" dirty="0"/>
              <a:t>Search</a:t>
            </a:r>
          </a:p>
          <a:p>
            <a:r>
              <a:rPr lang="en-US" sz="3733" dirty="0"/>
              <a:t>Environments</a:t>
            </a:r>
          </a:p>
          <a:p>
            <a:endParaRPr lang="en-US" sz="3733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17939" y="1979028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8236403" y="1987054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93330" y="1207148"/>
            <a:ext cx="7376583" cy="83608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Day 1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204722" y="1198672"/>
            <a:ext cx="7376583" cy="83608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Day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1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332007" cy="5345953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200" dirty="0"/>
              <a:t>Chef can automate how you build, deploy, and manage your </a:t>
            </a:r>
            <a:r>
              <a:rPr lang="en-US" sz="3200" dirty="0" smtClean="0"/>
              <a:t>infrastructure.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Chef can integrate with cloud-based platforms such as Rackspace and Amazon Elastic Compute Cloud to automatically provision and configure new </a:t>
            </a:r>
            <a:r>
              <a:rPr lang="en-US" sz="3200" dirty="0" smtClean="0"/>
              <a:t>machines.</a:t>
            </a:r>
            <a:endParaRPr lang="en-US" sz="3200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84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Chef is a large set of tools that are able to be used on multiple platforms and in numerous configurations. </a:t>
            </a:r>
            <a:endParaRPr lang="en-US" sz="3733" dirty="0" smtClean="0"/>
          </a:p>
          <a:p>
            <a:endParaRPr lang="en-US" sz="3733" dirty="0"/>
          </a:p>
          <a:p>
            <a:r>
              <a:rPr lang="en-US" sz="3733" dirty="0"/>
              <a:t>Learning Chef is like learning a language. You will reach fluency very fast but it will take practice until you become comfortable.</a:t>
            </a:r>
          </a:p>
          <a:p>
            <a:pPr algn="ctr"/>
            <a:endParaRPr lang="en-US" sz="3733" b="1" dirty="0"/>
          </a:p>
          <a:p>
            <a:pPr algn="ctr"/>
            <a:r>
              <a:rPr lang="en-US" sz="3733" b="1" dirty="0" smtClean="0"/>
              <a:t>A great way </a:t>
            </a:r>
            <a:r>
              <a:rPr lang="en-US" sz="3733" b="1" dirty="0"/>
              <a:t>to learn Chef is to use Chef</a:t>
            </a:r>
          </a:p>
          <a:p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84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Fundamentals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b="1" dirty="0"/>
              <a:t>Ask Me Anything</a:t>
            </a:r>
            <a:r>
              <a:rPr lang="en-US" sz="3733" dirty="0"/>
              <a:t>: </a:t>
            </a:r>
            <a:r>
              <a:rPr lang="en-US" sz="3733" dirty="0" smtClean="0"/>
              <a:t>It </a:t>
            </a:r>
            <a:r>
              <a:rPr lang="en-US" sz="3733" dirty="0"/>
              <a:t>is important that we answer your questions and set you on the path to find more.</a:t>
            </a:r>
          </a:p>
          <a:p>
            <a:endParaRPr lang="en-US" sz="3733" dirty="0"/>
          </a:p>
          <a:p>
            <a:r>
              <a:rPr lang="en-US" sz="3733" b="1" dirty="0"/>
              <a:t>Break It</a:t>
            </a:r>
            <a:r>
              <a:rPr lang="en-US" sz="3733" dirty="0"/>
              <a:t>: If everything works the first time go back and make some changes. Break it! 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66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In this course you will use two different architectures:</a:t>
            </a:r>
          </a:p>
          <a:p>
            <a:pPr marL="1219170" lvl="2" indent="-609585">
              <a:buFont typeface="+mj-lt"/>
              <a:buAutoNum type="arabicPeriod"/>
            </a:pPr>
            <a:r>
              <a:rPr lang="en-US" dirty="0" smtClean="0"/>
              <a:t>Initially, you'll use a virtual workstation so you can start using Chef right away.</a:t>
            </a:r>
          </a:p>
          <a:p>
            <a:pPr marL="1219170" lvl="2" indent="-609585">
              <a:buFont typeface="+mj-lt"/>
              <a:buAutoNum type="arabicPeriod"/>
            </a:pPr>
            <a:r>
              <a:rPr lang="en-US" dirty="0" smtClean="0"/>
              <a:t>Later, you'll use a common production type of architecture that includes a Chef Server.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85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12509</TotalTime>
  <Words>1288</Words>
  <Application>Microsoft Office PowerPoint</Application>
  <PresentationFormat>Custom</PresentationFormat>
  <Paragraphs>161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Courier New</vt:lpstr>
      <vt:lpstr>Gill Sans MT</vt:lpstr>
      <vt:lpstr>Inconsolata</vt:lpstr>
      <vt:lpstr>Wingdings</vt:lpstr>
      <vt:lpstr>ChefDk3.2Template</vt:lpstr>
      <vt:lpstr>Chef Essentials</vt:lpstr>
      <vt:lpstr>Introduce Yourselves</vt:lpstr>
      <vt:lpstr>Expectations</vt:lpstr>
      <vt:lpstr>Course Objectives</vt:lpstr>
      <vt:lpstr>Agenda</vt:lpstr>
      <vt:lpstr>Chef</vt:lpstr>
      <vt:lpstr>Chef</vt:lpstr>
      <vt:lpstr>Chef Fundamentals</vt:lpstr>
      <vt:lpstr>Chef Lab System Architecture</vt:lpstr>
      <vt:lpstr>Chef Lab System Architecture</vt:lpstr>
      <vt:lpstr>Chef Lab System Architecture</vt:lpstr>
      <vt:lpstr>Getting a Workstation</vt:lpstr>
      <vt:lpstr>SSH Into the Remote Workstation</vt:lpstr>
      <vt:lpstr>Getting a Workstation</vt:lpstr>
      <vt:lpstr>Hands-on Legend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creator>sdelfante@chef.io</dc:creator>
  <cp:lastModifiedBy>Steve Del Fante</cp:lastModifiedBy>
  <cp:revision>1589</cp:revision>
  <cp:lastPrinted>2015-02-07T23:49:10Z</cp:lastPrinted>
  <dcterms:created xsi:type="dcterms:W3CDTF">2012-09-13T17:36:07Z</dcterms:created>
  <dcterms:modified xsi:type="dcterms:W3CDTF">2015-10-29T21:36:04Z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